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58" r:id="rId4"/>
    <p:sldId id="261" r:id="rId5"/>
    <p:sldId id="264" r:id="rId6"/>
    <p:sldId id="265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70698" autoAdjust="0"/>
  </p:normalViewPr>
  <p:slideViewPr>
    <p:cSldViewPr snapToGrid="0">
      <p:cViewPr varScale="1">
        <p:scale>
          <a:sx n="78" d="100"/>
          <a:sy n="78" d="100"/>
        </p:scale>
        <p:origin x="17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0AD6DB-275E-45D8-BA57-1C98F1E91185}" type="datetimeFigureOut">
              <a:rPr lang="en-GB" smtClean="0"/>
              <a:t>08/05/2019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DFE25D-7980-4FCA-8322-930BE6A3A1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762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 Israeli soldier looks down</a:t>
            </a:r>
            <a:r>
              <a:rPr lang="en-US" baseline="0" dirty="0" smtClean="0"/>
              <a:t> on</a:t>
            </a:r>
            <a:r>
              <a:rPr lang="en-US" dirty="0" smtClean="0"/>
              <a:t> the Western Wall as Jews</a:t>
            </a:r>
            <a:r>
              <a:rPr lang="en-US" baseline="0" dirty="0" smtClean="0"/>
              <a:t> pray. Beyond it, the Dome of the Rock.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501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Christianity, Islam and Judaism all share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common history and beliefs. They are called the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“Abrahamic” religions because they all count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Abraham as a key figure.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There have been times of violence also been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long periods of history when people of these the</a:t>
            </a:r>
          </a:p>
          <a:p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faiths lived peacefully together.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400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Jews lived peacefully under Muslim rule in the</a:t>
            </a:r>
          </a:p>
          <a:p>
            <a:r>
              <a:rPr lang="en-GB" dirty="0" smtClean="0"/>
              <a:t>Middle Ages, but when the state of Israel was</a:t>
            </a:r>
          </a:p>
          <a:p>
            <a:r>
              <a:rPr lang="en-GB" dirty="0" smtClean="0"/>
              <a:t>created, it had a religious significance for many</a:t>
            </a:r>
          </a:p>
          <a:p>
            <a:r>
              <a:rPr lang="en-GB" dirty="0" smtClean="0"/>
              <a:t>Jews.</a:t>
            </a:r>
          </a:p>
          <a:p>
            <a:r>
              <a:rPr lang="en-GB" dirty="0" smtClean="0"/>
              <a:t>Today, Israeli settlers in the West Bank refer to</a:t>
            </a:r>
          </a:p>
          <a:p>
            <a:r>
              <a:rPr lang="en-GB" dirty="0" smtClean="0"/>
              <a:t>the Torah as one reason they should be able to</a:t>
            </a:r>
          </a:p>
          <a:p>
            <a:r>
              <a:rPr lang="en-GB" dirty="0" smtClean="0"/>
              <a:t>take Palestinian land.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244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Jihad</a:t>
            </a:r>
          </a:p>
          <a:p>
            <a:r>
              <a:rPr lang="en-GB" dirty="0" smtClean="0"/>
              <a:t>Jihad is the Muslim concept of struggle, spoken</a:t>
            </a:r>
          </a:p>
          <a:p>
            <a:r>
              <a:rPr lang="en-GB" dirty="0" smtClean="0"/>
              <a:t>of by the Prophet Muhammad. It is often divided</a:t>
            </a:r>
          </a:p>
          <a:p>
            <a:r>
              <a:rPr lang="en-GB" dirty="0" smtClean="0"/>
              <a:t>into the greater Jihad and the lesser jihad. The</a:t>
            </a:r>
          </a:p>
          <a:p>
            <a:r>
              <a:rPr lang="en-GB" dirty="0" smtClean="0"/>
              <a:t>“greater Jihad” describes the internal struggle all</a:t>
            </a:r>
          </a:p>
          <a:p>
            <a:r>
              <a:rPr lang="en-GB" dirty="0" smtClean="0"/>
              <a:t>Muslims experience to live out their faith.</a:t>
            </a:r>
          </a:p>
          <a:p>
            <a:r>
              <a:rPr lang="en-GB" dirty="0" smtClean="0"/>
              <a:t>The “lesser Jihad” refers to fighting against</a:t>
            </a:r>
          </a:p>
          <a:p>
            <a:r>
              <a:rPr lang="en-GB" dirty="0" smtClean="0"/>
              <a:t>enemies of Islam.</a:t>
            </a:r>
          </a:p>
          <a:p>
            <a:r>
              <a:rPr lang="en-GB" dirty="0" smtClean="0"/>
              <a:t>Some Palestinians call the fight against Israel</a:t>
            </a:r>
          </a:p>
          <a:p>
            <a:r>
              <a:rPr lang="en-GB" dirty="0" smtClean="0"/>
              <a:t>a Jihad. One armed group is called “Islamic</a:t>
            </a:r>
          </a:p>
          <a:p>
            <a:r>
              <a:rPr lang="en-GB" dirty="0" smtClean="0"/>
              <a:t>Jihad”. There are other Palestinian armed</a:t>
            </a:r>
          </a:p>
          <a:p>
            <a:r>
              <a:rPr lang="en-GB" dirty="0" smtClean="0"/>
              <a:t>groups that do not make the link with religion.</a:t>
            </a:r>
          </a:p>
          <a:p>
            <a:r>
              <a:rPr lang="en-GB" dirty="0" smtClean="0"/>
              <a:t>The Prophet Muhammad also spoke about the</a:t>
            </a:r>
          </a:p>
          <a:p>
            <a:r>
              <a:rPr lang="en-GB" dirty="0" smtClean="0"/>
              <a:t>need for Muslims to defend themselves when</a:t>
            </a:r>
          </a:p>
          <a:p>
            <a:r>
              <a:rPr lang="en-GB" dirty="0" smtClean="0"/>
              <a:t>attacked. Some Palestinians feel justified in</a:t>
            </a:r>
          </a:p>
          <a:p>
            <a:r>
              <a:rPr lang="en-GB" dirty="0" smtClean="0"/>
              <a:t>violent jihad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Qur’an is quite specific about the limits</a:t>
            </a:r>
            <a:r>
              <a:rPr lang="en-US" baseline="0" dirty="0" smtClean="0"/>
              <a:t> of violence and aggression and the sanctity of life. </a:t>
            </a:r>
          </a:p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any one saved a life, it would be as if he saved the life of the whole people.” [Al-Qur’an 5:32]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</a:t>
            </a:r>
            <a:r>
              <a:rPr lang="en-US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Muslims in the time of Muhammad fought they did so having been marginalized and cast out.</a:t>
            </a:r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480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Palestinians</a:t>
            </a:r>
            <a:r>
              <a:rPr lang="en-US" baseline="0" dirty="0" smtClean="0"/>
              <a:t> in East Jerusalem pray in the street when they were denied access to the al-Aqsa Mosque by Israeli forces because they were men under age 50, seen as a security threat.</a:t>
            </a:r>
          </a:p>
          <a:p>
            <a:r>
              <a:rPr lang="en-US" baseline="0" dirty="0" smtClean="0"/>
              <a:t>Soldiers and police blocked there access.</a:t>
            </a:r>
          </a:p>
          <a:p>
            <a:r>
              <a:rPr lang="en-US" baseline="0" dirty="0" smtClean="0"/>
              <a:t>Photo- EAPPI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F7A20-A212-4E5A-A2F2-9D1C1AD1F65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122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2924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can be used for discussion or</a:t>
            </a:r>
            <a:r>
              <a:rPr lang="en-US" baseline="0" dirty="0" smtClean="0"/>
              <a:t> printed off as cards to compare and rank.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DFE25D-7980-4FCA-8322-930BE6A3A1A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37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1DCD46E-A518-43D1-B8FC-BCC20A19F9F9}" type="datetime1">
              <a:rPr lang="en-GB" smtClean="0"/>
              <a:t>08/05/2019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All resources at </a:t>
            </a:r>
            <a:r>
              <a:rPr lang="en-US" b="1" dirty="0" smtClean="0"/>
              <a:t>quaker.org.uk/teaching</a:t>
            </a:r>
            <a:endParaRPr lang="en-GB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893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1888-CDA2-42E6-9677-01D1E9DB5E72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25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E775B-4120-4A99-91A7-31817A068EA1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949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B753C-7636-4B88-8167-8DD4DD207C77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701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D554-A184-4E90-B253-C5AA58C1F49C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70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770C0-96EC-4594-8A23-FEC0F72475DF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29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F4BC-A2D3-4714-859D-AA710586C6C2}" type="datetime1">
              <a:rPr lang="en-GB" smtClean="0"/>
              <a:t>08/05/2019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308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94852-BF20-4B58-BCD4-A71B34A85957}" type="datetime1">
              <a:rPr lang="en-GB" smtClean="0"/>
              <a:t>08/05/2019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F39F-AA4F-43E6-8E79-53CD26EF2E13}" type="datetime1">
              <a:rPr lang="en-GB" smtClean="0"/>
              <a:t>08/05/2019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597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35DD-06BE-4F83-A75B-C84D550EA552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420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AD4D7-72BD-43C3-B378-D03C33C110F6}" type="datetime1">
              <a:rPr lang="en-GB" smtClean="0"/>
              <a:t>08/05/2019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All resources at quaker.org.uk/teaching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10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4D6C1C2-9947-441B-9C7F-8E0FD7547F02}" type="datetime1">
              <a:rPr lang="en-GB" smtClean="0"/>
              <a:t>08/05/2019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F59AB74-29FF-45E8-9BA6-7B55AB4C6174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29876" y="100744"/>
            <a:ext cx="2429325" cy="178800"/>
          </a:xfrm>
          <a:prstGeom prst="rect">
            <a:avLst/>
          </a:prstGeom>
        </p:spPr>
      </p:pic>
      <p:sp>
        <p:nvSpPr>
          <p:cNvPr id="9" name="Rectángulo 4">
            <a:extLst>
              <a:ext uri="{FF2B5EF4-FFF2-40B4-BE49-F238E27FC236}">
                <a16:creationId xmlns:a16="http://schemas.microsoft.com/office/drawing/2014/main" id="{E422FF4E-F7B1-3D41-B89A-CE5EAEB4AA76}"/>
              </a:ext>
            </a:extLst>
          </p:cNvPr>
          <p:cNvSpPr/>
          <p:nvPr userDrawn="1"/>
        </p:nvSpPr>
        <p:spPr>
          <a:xfrm>
            <a:off x="0" y="0"/>
            <a:ext cx="12192000" cy="5118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" name="Imagen 12">
            <a:extLst>
              <a:ext uri="{FF2B5EF4-FFF2-40B4-BE49-F238E27FC236}">
                <a16:creationId xmlns:a16="http://schemas.microsoft.com/office/drawing/2014/main" id="{CF993381-661A-1749-A408-7710E5ABC79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845" y="303692"/>
            <a:ext cx="3190207" cy="23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57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702657"/>
            <a:ext cx="12294974" cy="922123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39000" y="6243956"/>
            <a:ext cx="4114800" cy="365125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</a:rPr>
              <a:t>All resources at </a:t>
            </a:r>
            <a:r>
              <a:rPr lang="en-US" b="1" dirty="0" smtClean="0">
                <a:solidFill>
                  <a:schemeClr val="accent2"/>
                </a:solidFill>
              </a:rPr>
              <a:t>quaker.org.uk/teaching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pPr/>
              <a:t>1</a:t>
            </a:fld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-1" y="3907959"/>
            <a:ext cx="5521812" cy="2675970"/>
            <a:chOff x="-1" y="3907959"/>
            <a:chExt cx="5521812" cy="2675970"/>
          </a:xfrm>
        </p:grpSpPr>
        <p:sp>
          <p:nvSpPr>
            <p:cNvPr id="7" name="Rectángulo 4">
              <a:extLst>
                <a:ext uri="{FF2B5EF4-FFF2-40B4-BE49-F238E27FC236}">
                  <a16:creationId xmlns:a16="http://schemas.microsoft.com/office/drawing/2014/main" id="{752AFA30-6A3F-ED4D-A97D-EBC959DA2B60}"/>
                </a:ext>
              </a:extLst>
            </p:cNvPr>
            <p:cNvSpPr/>
            <p:nvPr/>
          </p:nvSpPr>
          <p:spPr>
            <a:xfrm>
              <a:off x="-1" y="3907959"/>
              <a:ext cx="5521812" cy="267597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5B1B6E62-9462-D54C-9E87-B042BC1EC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9221" y="6267587"/>
              <a:ext cx="2098472" cy="153918"/>
            </a:xfrm>
            <a:prstGeom prst="rect">
              <a:avLst/>
            </a:prstGeom>
          </p:spPr>
        </p:pic>
        <p:sp>
          <p:nvSpPr>
            <p:cNvPr id="9" name="Subtítulo 15">
              <a:extLst>
                <a:ext uri="{FF2B5EF4-FFF2-40B4-BE49-F238E27FC236}">
                  <a16:creationId xmlns:a16="http://schemas.microsoft.com/office/drawing/2014/main" id="{4BFE9A4D-D987-F340-99F8-5E08AE1EC3A2}"/>
                </a:ext>
              </a:extLst>
            </p:cNvPr>
            <p:cNvSpPr txBox="1">
              <a:spLocks/>
            </p:cNvSpPr>
            <p:nvPr/>
          </p:nvSpPr>
          <p:spPr>
            <a:xfrm>
              <a:off x="223806" y="4129665"/>
              <a:ext cx="5074198" cy="1253931"/>
            </a:xfrm>
            <a:prstGeom prst="rect">
              <a:avLst/>
            </a:prstGeom>
          </p:spPr>
          <p:txBody>
            <a:bodyPr>
              <a:normAutofit fontScale="8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s-ES" sz="60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Is</a:t>
              </a:r>
              <a:r>
                <a:rPr lang="es-ES" sz="6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60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it</a:t>
              </a:r>
              <a:r>
                <a:rPr lang="es-ES" sz="6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60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all</a:t>
              </a:r>
              <a:r>
                <a:rPr lang="es-ES" sz="6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60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about</a:t>
              </a:r>
              <a:r>
                <a:rPr lang="es-ES" sz="6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ES" sz="6000" b="1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religion</a:t>
              </a:r>
              <a:r>
                <a:rPr lang="es-ES" sz="60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?</a:t>
              </a:r>
              <a:endParaRPr lang="es-ES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Subtítulo 15">
              <a:extLst>
                <a:ext uri="{FF2B5EF4-FFF2-40B4-BE49-F238E27FC236}">
                  <a16:creationId xmlns:a16="http://schemas.microsoft.com/office/drawing/2014/main" id="{B7724BC2-CF42-D14A-B8DC-8AD236C5ED7F}"/>
                </a:ext>
              </a:extLst>
            </p:cNvPr>
            <p:cNvSpPr txBox="1">
              <a:spLocks/>
            </p:cNvSpPr>
            <p:nvPr/>
          </p:nvSpPr>
          <p:spPr>
            <a:xfrm>
              <a:off x="251562" y="5345400"/>
              <a:ext cx="5074198" cy="99914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Why do people argue the conflict between Israelis and Palestinians is about religion? Do you agree?</a:t>
              </a:r>
              <a:r>
                <a:rPr lang="en-GB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160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 with the </a:t>
              </a:r>
              <a:r>
                <a:rPr lang="en-GB" sz="1600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printed resource to explore </a:t>
              </a:r>
              <a:r>
                <a:rPr lang="en-GB" sz="1600" dirty="0" err="1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mor.</a:t>
              </a:r>
              <a:endPara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ubtitle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527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upload.wikimedia.org/wikipedia/commons/0/05/Jerusalem_from_mt_oliv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6320" y="1743869"/>
            <a:ext cx="6865196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“Abrahamic religions”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38200" y="1772444"/>
            <a:ext cx="1219200" cy="44577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6748559" y="4487070"/>
            <a:ext cx="4865914" cy="1560512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chemeClr val="bg1"/>
                </a:solidFill>
              </a:rPr>
              <a:t>See the Map labelling activity to explore the religious significance of the places of Jerusalem to these faiths.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68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6114" y="794605"/>
            <a:ext cx="10515600" cy="1325563"/>
          </a:xfrm>
        </p:spPr>
        <p:txBody>
          <a:bodyPr/>
          <a:lstStyle/>
          <a:p>
            <a:r>
              <a:rPr lang="en-GB" dirty="0" smtClean="0"/>
              <a:t>“Promised Land”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86114" y="1826801"/>
            <a:ext cx="6854371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F98438"/>
                </a:solidFill>
                <a:latin typeface="HelveticaNeueLTStd-Lt"/>
              </a:rPr>
              <a:t>“This is what the Sovereign Lord</a:t>
            </a:r>
          </a:p>
          <a:p>
            <a:r>
              <a:rPr lang="en-GB" sz="3200" dirty="0">
                <a:solidFill>
                  <a:srgbClr val="F98438"/>
                </a:solidFill>
                <a:latin typeface="HelveticaNeueLTStd-Lt"/>
              </a:rPr>
              <a:t>says: I will gather you from the</a:t>
            </a:r>
          </a:p>
          <a:p>
            <a:r>
              <a:rPr lang="en-GB" sz="3200" dirty="0">
                <a:solidFill>
                  <a:srgbClr val="F98438"/>
                </a:solidFill>
                <a:latin typeface="HelveticaNeueLTStd-Lt"/>
              </a:rPr>
              <a:t>nations and bring you back from</a:t>
            </a:r>
          </a:p>
          <a:p>
            <a:r>
              <a:rPr lang="en-GB" sz="3200" dirty="0">
                <a:solidFill>
                  <a:srgbClr val="F98438"/>
                </a:solidFill>
                <a:latin typeface="HelveticaNeueLTStd-Lt"/>
              </a:rPr>
              <a:t>the countries where you have been</a:t>
            </a:r>
          </a:p>
          <a:p>
            <a:r>
              <a:rPr lang="en-GB" sz="3200" dirty="0">
                <a:solidFill>
                  <a:srgbClr val="F98438"/>
                </a:solidFill>
                <a:latin typeface="HelveticaNeueLTStd-Lt"/>
              </a:rPr>
              <a:t>scattered, and I will give you back</a:t>
            </a:r>
          </a:p>
          <a:p>
            <a:r>
              <a:rPr lang="en-GB" sz="3200" dirty="0">
                <a:solidFill>
                  <a:srgbClr val="F98438"/>
                </a:solidFill>
                <a:latin typeface="HelveticaNeueLTStd-Lt"/>
              </a:rPr>
              <a:t>the land of Israel again.”</a:t>
            </a:r>
          </a:p>
          <a:p>
            <a:r>
              <a:rPr lang="en-GB" sz="1200" dirty="0">
                <a:solidFill>
                  <a:srgbClr val="000000"/>
                </a:solidFill>
                <a:latin typeface="HelveticaNeueLTStd-Md"/>
              </a:rPr>
              <a:t>[Ezekiel 11:17]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72393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6948"/>
            <a:ext cx="10515600" cy="1325563"/>
          </a:xfrm>
        </p:spPr>
        <p:txBody>
          <a:bodyPr/>
          <a:lstStyle/>
          <a:p>
            <a:r>
              <a:rPr lang="en-GB" dirty="0" smtClean="0"/>
              <a:t>“Jihad”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4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38200" y="1060489"/>
            <a:ext cx="1113608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“…take not life, which God hath made sacred, except by way of justice and law: thus doth He command you, that ye may learn wisdom.” </a:t>
            </a:r>
            <a:endParaRPr lang="en-GB" sz="28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Al-Qur’an 6:151]</a:t>
            </a:r>
          </a:p>
          <a:p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“But if they cease, Allah is Oft-forgiving, Most Merciful. And fight them on until there is no more tumult or oppression, and there prevail justice and faith in Allah; but if they cease, let there be no hostility except to those who practise oppression.” </a:t>
            </a:r>
            <a:endParaRPr lang="en-GB" sz="2800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Al-Qur’an 2:192-193]</a:t>
            </a:r>
          </a:p>
          <a:p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“Fight in the cause of Allah those who fight you, but do not transgress limits; for Allah </a:t>
            </a:r>
            <a:r>
              <a:rPr lang="en-GB" sz="2800" dirty="0" err="1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loveth</a:t>
            </a:r>
            <a:r>
              <a:rPr lang="en-GB" sz="28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transgressors. And slay them wherever ye catch them, and turn them out from where they have Turned you out; for tumult and oppression are worse than slaughter</a:t>
            </a:r>
            <a:r>
              <a:rPr lang="en-GB" sz="28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;” </a:t>
            </a:r>
          </a:p>
          <a:p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Al-Qur’an 2:190-191</a:t>
            </a:r>
            <a:r>
              <a:rPr lang="en-GB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196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60800" cy="686364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AABD4-C5BA-469A-BD78-76D2F53EFFB1}" type="slidenum">
              <a:rPr lang="en-GB" smtClean="0"/>
              <a:t>5</a:t>
            </a:fld>
            <a:endParaRPr lang="en-GB"/>
          </a:p>
        </p:txBody>
      </p:sp>
      <p:pic>
        <p:nvPicPr>
          <p:cNvPr id="6146" name="Picture 2" descr="Image may contain: 3 people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84449" y="1690688"/>
            <a:ext cx="8607552" cy="456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69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4221"/>
            <a:ext cx="10515600" cy="1325563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chemeClr val="accent2"/>
                </a:solidFill>
              </a:rPr>
              <a:t>“Golden Rule”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9784"/>
            <a:ext cx="8837141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You shall not take vengeance or bear a grudge against your kinsfolk. Love your </a:t>
            </a:r>
            <a:r>
              <a:rPr lang="en-GB" dirty="0" err="1"/>
              <a:t>neighbor</a:t>
            </a:r>
            <a:r>
              <a:rPr lang="en-GB" dirty="0"/>
              <a:t> as yourself: I am the LORD</a:t>
            </a:r>
            <a:r>
              <a:rPr lang="en-GB" dirty="0" smtClean="0"/>
              <a:t>. —</a:t>
            </a:r>
            <a:r>
              <a:rPr lang="en-GB" dirty="0"/>
              <a:t> </a:t>
            </a:r>
            <a:r>
              <a:rPr lang="en-GB" i="1" dirty="0"/>
              <a:t>Leviticus </a:t>
            </a:r>
            <a:r>
              <a:rPr lang="en-GB" i="1" dirty="0" smtClean="0"/>
              <a:t>19:18, The Torah</a:t>
            </a:r>
          </a:p>
          <a:p>
            <a:r>
              <a:rPr lang="en-GB" dirty="0"/>
              <a:t>Do to others what you want them to do to you. This is the meaning of the law of Moses and the teaching of the prophets</a:t>
            </a:r>
            <a:r>
              <a:rPr lang="en-GB" dirty="0" smtClean="0"/>
              <a:t>. —</a:t>
            </a:r>
            <a:r>
              <a:rPr lang="en-GB" dirty="0"/>
              <a:t> </a:t>
            </a:r>
            <a:r>
              <a:rPr lang="en-GB" i="1" dirty="0"/>
              <a:t>Matthew </a:t>
            </a:r>
            <a:r>
              <a:rPr lang="en-GB" i="1" dirty="0" smtClean="0"/>
              <a:t>7:12, The New Testament of the Bible.</a:t>
            </a:r>
          </a:p>
          <a:p>
            <a:r>
              <a:rPr lang="en-GB" dirty="0" smtClean="0"/>
              <a:t>[The] Prophet </a:t>
            </a:r>
            <a:r>
              <a:rPr lang="en-GB" dirty="0"/>
              <a:t>said: "As you would have people do to you, do to them; and what you dislike to be done to you, don't do to them</a:t>
            </a:r>
            <a:r>
              <a:rPr lang="en-GB" dirty="0" smtClean="0"/>
              <a:t>.”</a:t>
            </a:r>
            <a:r>
              <a:rPr lang="en-GB" dirty="0"/>
              <a:t> </a:t>
            </a:r>
            <a:r>
              <a:rPr lang="en-GB" dirty="0" smtClean="0"/>
              <a:t>—</a:t>
            </a:r>
            <a:r>
              <a:rPr lang="en-GB" dirty="0"/>
              <a:t> </a:t>
            </a:r>
            <a:r>
              <a:rPr lang="en-GB" dirty="0" smtClean="0"/>
              <a:t> Muhammad, quoted in an Hadith, </a:t>
            </a:r>
            <a:r>
              <a:rPr lang="en-GB" dirty="0" err="1"/>
              <a:t>Kitab</a:t>
            </a:r>
            <a:r>
              <a:rPr lang="en-GB" dirty="0"/>
              <a:t> </a:t>
            </a:r>
            <a:r>
              <a:rPr lang="en-GB" dirty="0" smtClean="0"/>
              <a:t>al-</a:t>
            </a:r>
            <a:r>
              <a:rPr lang="en-GB" dirty="0" err="1" smtClean="0"/>
              <a:t>Kafi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6017" y="1633422"/>
            <a:ext cx="1151815" cy="421132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163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 are the biggest factors driving the conflict?</a:t>
            </a:r>
            <a:endParaRPr lang="en-GB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57600" y="6413500"/>
            <a:ext cx="4114800" cy="365125"/>
          </a:xfrm>
        </p:spPr>
        <p:txBody>
          <a:bodyPr/>
          <a:lstStyle/>
          <a:p>
            <a:r>
              <a:rPr lang="en-US" smtClean="0"/>
              <a:t>All resources at quaker.org.uk/teaching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9AB74-29FF-45E8-9BA6-7B55AB4C6174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619412"/>
              </p:ext>
            </p:extLst>
          </p:nvPr>
        </p:nvGraphicFramePr>
        <p:xfrm>
          <a:off x="0" y="1005840"/>
          <a:ext cx="12192000" cy="57012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07370">
                  <a:extLst>
                    <a:ext uri="{9D8B030D-6E8A-4147-A177-3AD203B41FA5}">
                      <a16:colId xmlns:a16="http://schemas.microsoft.com/office/drawing/2014/main" val="3926329677"/>
                    </a:ext>
                  </a:extLst>
                </a:gridCol>
                <a:gridCol w="3853648">
                  <a:extLst>
                    <a:ext uri="{9D8B030D-6E8A-4147-A177-3AD203B41FA5}">
                      <a16:colId xmlns:a16="http://schemas.microsoft.com/office/drawing/2014/main" val="3766471361"/>
                    </a:ext>
                  </a:extLst>
                </a:gridCol>
                <a:gridCol w="4530982">
                  <a:extLst>
                    <a:ext uri="{9D8B030D-6E8A-4147-A177-3AD203B41FA5}">
                      <a16:colId xmlns:a16="http://schemas.microsoft.com/office/drawing/2014/main" val="1602407472"/>
                    </a:ext>
                  </a:extLst>
                </a:gridCol>
              </a:tblGrid>
              <a:tr h="11473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Religion</a:t>
                      </a: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Land and resources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Fear and insecurity</a:t>
                      </a: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901061"/>
                  </a:ext>
                </a:extLst>
              </a:tr>
              <a:tr h="15003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Memory of past violence and loss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Inequality/injustice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Politics and power</a:t>
                      </a: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546751"/>
                  </a:ext>
                </a:extLst>
              </a:tr>
              <a:tr h="1147311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Racism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Poor communication</a:t>
                      </a: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Nationalism</a:t>
                      </a:r>
                      <a:endParaRPr lang="en-GB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2131715"/>
                  </a:ext>
                </a:extLst>
              </a:tr>
              <a:tr h="1823433"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desire</a:t>
                      </a:r>
                      <a:r>
                        <a:rPr lang="en-US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to be violent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Interference</a:t>
                      </a:r>
                      <a:r>
                        <a:rPr lang="en-US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by other countries like Britain, the USA, Iran and Russia</a:t>
                      </a:r>
                      <a:endParaRPr lang="en-GB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Something else…</a:t>
                      </a:r>
                    </a:p>
                    <a:p>
                      <a:pPr algn="ctr"/>
                      <a:endParaRPr lang="en-US" sz="24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3274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07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741</Words>
  <Application>Microsoft Office PowerPoint</Application>
  <PresentationFormat>Widescreen</PresentationFormat>
  <Paragraphs>107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HelveticaNeueLTStd-Lt</vt:lpstr>
      <vt:lpstr>HelveticaNeueLTStd-Md</vt:lpstr>
      <vt:lpstr>Office Theme</vt:lpstr>
      <vt:lpstr>PowerPoint Presentation</vt:lpstr>
      <vt:lpstr>The “Abrahamic religions”</vt:lpstr>
      <vt:lpstr>“Promised Land”</vt:lpstr>
      <vt:lpstr>“Jihad”</vt:lpstr>
      <vt:lpstr>PowerPoint Presentation</vt:lpstr>
      <vt:lpstr>The “Golden Rule”</vt:lpstr>
      <vt:lpstr>What are the biggest factors driving the conflict?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Ellis Brooks</dc:creator>
  <cp:lastModifiedBy>Ellis Brooks</cp:lastModifiedBy>
  <cp:revision>24</cp:revision>
  <dcterms:created xsi:type="dcterms:W3CDTF">2019-02-04T16:16:14Z</dcterms:created>
  <dcterms:modified xsi:type="dcterms:W3CDTF">2019-05-08T09:00:03Z</dcterms:modified>
</cp:coreProperties>
</file>